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861" r:id="rId2"/>
    <p:sldId id="1234" r:id="rId3"/>
    <p:sldId id="1233" r:id="rId4"/>
    <p:sldId id="1226" r:id="rId5"/>
    <p:sldId id="1236" r:id="rId6"/>
    <p:sldId id="1235" r:id="rId7"/>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40FF"/>
    <a:srgbClr val="FFFF66"/>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21" autoAdjust="0"/>
    <p:restoredTop sz="88560" autoAdjust="0"/>
  </p:normalViewPr>
  <p:slideViewPr>
    <p:cSldViewPr>
      <p:cViewPr varScale="1">
        <p:scale>
          <a:sx n="121" d="100"/>
          <a:sy n="121" d="100"/>
        </p:scale>
        <p:origin x="192" y="2152"/>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8/4/22</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8039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23608110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1242180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5236763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432710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2 Timothy 1:8-18</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478423"/>
          </a:xfrm>
          <a:prstGeom prst="rect">
            <a:avLst/>
          </a:prstGeom>
          <a:noFill/>
          <a:ln w="9525">
            <a:noFill/>
            <a:miter lim="800000"/>
            <a:headEnd/>
            <a:tailEnd/>
          </a:ln>
        </p:spPr>
        <p:txBody>
          <a:bodyPr wrap="square">
            <a:prstTxWarp prst="textNoShape">
              <a:avLst/>
            </a:prstTxWarp>
            <a:spAutoFit/>
          </a:bodyPr>
          <a:lstStyle/>
          <a:p>
            <a:r>
              <a:rPr lang="en-AU" sz="25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8 </a:t>
            </a:r>
            <a:r>
              <a:rPr lang="en-AU" sz="25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Therefore do not be ashamed of the testimony about our Lord, nor of me his prisoner, but share in suffering for the gospel by the power of God, </a:t>
            </a:r>
            <a:r>
              <a:rPr lang="en-AU" sz="25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9 </a:t>
            </a:r>
            <a:r>
              <a:rPr lang="en-AU" sz="25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who saved us and called us to a holy calling, not because of our works but because of his own purpose and grace, which he gave us in Christ Jesus before the ages began, </a:t>
            </a:r>
            <a:r>
              <a:rPr lang="en-AU" sz="25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10 </a:t>
            </a:r>
            <a:r>
              <a:rPr lang="en-AU" sz="25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and which now has been manifested through the appearing of our Saviour Christ Jesus, who abolished death and brought life and immortality to light through the gospel, </a:t>
            </a:r>
            <a:r>
              <a:rPr lang="en-AU" sz="25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11 </a:t>
            </a:r>
            <a:r>
              <a:rPr lang="en-AU" sz="25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for which I was appointed a preacher and apostle and teacher, </a:t>
            </a:r>
            <a:r>
              <a:rPr lang="en-AU" sz="25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12 </a:t>
            </a:r>
            <a:r>
              <a:rPr lang="en-AU" sz="25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which is why I suffer as I do.  But I am not ashamed, for I know whom I have believed, and I am convinced that he is able to guard until that day what has been entrusted to me.  </a:t>
            </a:r>
            <a:r>
              <a:rPr lang="en-AU" sz="25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13 </a:t>
            </a:r>
            <a:r>
              <a:rPr lang="en-AU" sz="25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Follow the pattern of the sound words that you have heard from me, in the faith and love that are in Christ Jesus.  </a:t>
            </a:r>
            <a:r>
              <a:rPr lang="en-AU" sz="25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14 </a:t>
            </a:r>
            <a:r>
              <a:rPr lang="en-AU" sz="25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By the Holy Spirit who dwells within us, guard the good deposit entrusted to you.</a:t>
            </a:r>
            <a:r>
              <a:rPr lang="en-AU" sz="2500" dirty="0">
                <a:solidFill>
                  <a:schemeClr val="bg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46877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3539430"/>
          </a:xfrm>
          <a:prstGeom prst="rect">
            <a:avLst/>
          </a:prstGeom>
          <a:noFill/>
          <a:ln w="9525">
            <a:noFill/>
            <a:miter lim="800000"/>
            <a:headEnd/>
            <a:tailEnd/>
          </a:ln>
        </p:spPr>
        <p:txBody>
          <a:bodyPr wrap="square">
            <a:prstTxWarp prst="textNoShape">
              <a:avLst/>
            </a:prstTxWarp>
            <a:spAutoFit/>
          </a:bodyPr>
          <a:lstStyle/>
          <a:p>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15 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You are aware that all who are in Asia turned away from me, among whom are </a:t>
            </a:r>
            <a:r>
              <a:rPr lang="en-AU" sz="2800"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Phygelus</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and Hermogenes.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16 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May the Lord grant mercy to the household of Onesiphorus, for he often refreshed me and was not ashamed of my chains,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17 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but when he arrived in Rome he searched for me earnestly and found me —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18 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may the Lord grant him to find mercy from the Lord on that day! — and you well know all the service he rendered at Ephesus.</a:t>
            </a:r>
            <a:r>
              <a:rPr lang="en-AU" sz="2800" dirty="0">
                <a:solidFill>
                  <a:schemeClr val="bg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425266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3355"/>
            <a:ext cx="9121392" cy="553998"/>
          </a:xfrm>
          <a:prstGeom prst="rect">
            <a:avLst/>
          </a:prstGeom>
          <a:noFill/>
          <a:ln>
            <a:noFill/>
          </a:ln>
        </p:spPr>
        <p:txBody>
          <a:bodyPr wrap="square" rtlCol="0">
            <a:spAutoFit/>
          </a:bodyPr>
          <a:lstStyle/>
          <a:p>
            <a:pPr marL="317500" indent="-317500" algn="ctr"/>
            <a:r>
              <a:rPr lang="en-AU" sz="3000" dirty="0">
                <a:solidFill>
                  <a:srgbClr val="FFFF00"/>
                </a:solidFill>
                <a:latin typeface="Times New Roman" panose="02020603050405020304" pitchFamily="18" charset="0"/>
                <a:cs typeface="Times New Roman" panose="02020603050405020304" pitchFamily="18" charset="0"/>
              </a:rPr>
              <a:t>Not Ashamed:     </a:t>
            </a:r>
            <a:r>
              <a:rPr lang="en-AU" sz="2400" dirty="0">
                <a:solidFill>
                  <a:srgbClr val="FFFF00"/>
                </a:solidFill>
                <a:latin typeface="Times New Roman" panose="02020603050405020304" pitchFamily="18" charset="0"/>
                <a:cs typeface="Times New Roman" panose="02020603050405020304" pitchFamily="18" charset="0"/>
              </a:rPr>
              <a:t>of Jesus;   Testimony;   Persecution;   Word of God</a:t>
            </a:r>
          </a:p>
        </p:txBody>
      </p:sp>
      <p:sp>
        <p:nvSpPr>
          <p:cNvPr id="26" name="TextBox 25">
            <a:extLst>
              <a:ext uri="{FF2B5EF4-FFF2-40B4-BE49-F238E27FC236}">
                <a16:creationId xmlns:a16="http://schemas.microsoft.com/office/drawing/2014/main" id="{E3B49DDF-8E4F-11EB-477A-B53CC1E872FF}"/>
              </a:ext>
            </a:extLst>
          </p:cNvPr>
          <p:cNvSpPr txBox="1"/>
          <p:nvPr/>
        </p:nvSpPr>
        <p:spPr>
          <a:xfrm>
            <a:off x="1475656" y="1829492"/>
            <a:ext cx="5376364" cy="3416320"/>
          </a:xfrm>
          <a:prstGeom prst="rect">
            <a:avLst/>
          </a:prstGeom>
          <a:solidFill>
            <a:schemeClr val="bg1"/>
          </a:solidFill>
        </p:spPr>
        <p:txBody>
          <a:bodyPr wrap="square">
            <a:spAutoFit/>
          </a:bodyPr>
          <a:lstStyle/>
          <a:p>
            <a:r>
              <a:rPr lang="en-AU" dirty="0">
                <a:latin typeface="Comic Sans MS" panose="030F0902030302020204" pitchFamily="66" charset="0"/>
                <a:ea typeface="Times New Roman" panose="02020603050405020304" pitchFamily="18" charset="0"/>
              </a:rPr>
              <a:t>Luke 9:23–26 (ESV) </a:t>
            </a:r>
            <a:endParaRPr lang="en-AU" dirty="0">
              <a:latin typeface="Times New Roman" panose="02020603050405020304" pitchFamily="18" charset="0"/>
              <a:ea typeface="Times New Roman" panose="02020603050405020304" pitchFamily="18" charset="0"/>
            </a:endParaRPr>
          </a:p>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23 </a:t>
            </a:r>
            <a:r>
              <a:rPr lang="en-AU" dirty="0">
                <a:latin typeface="Comic Sans MS" panose="030F0902030302020204" pitchFamily="66" charset="0"/>
                <a:ea typeface="Times New Roman" panose="02020603050405020304" pitchFamily="18" charset="0"/>
                <a:cs typeface="Times New Roman" panose="02020603050405020304" pitchFamily="18" charset="0"/>
              </a:rPr>
              <a:t>And he said to all, </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“If anyone would come after me, let him deny himself and take up his cross </a:t>
            </a:r>
            <a:r>
              <a:rPr lang="en-AU" u="sng"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daily</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 and follow me. </a:t>
            </a:r>
            <a:r>
              <a:rPr lang="en-AU" dirty="0">
                <a:latin typeface="Comic Sans MS" panose="030F0902030302020204" pitchFamily="66" charset="0"/>
                <a:ea typeface="Times New Roman" panose="02020603050405020304" pitchFamily="18" charset="0"/>
                <a:cs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24 </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 whoever would save his life will lose it, but whoever loses his life for my sake will save it. </a:t>
            </a:r>
            <a:r>
              <a:rPr lang="en-AU" dirty="0">
                <a:latin typeface="Comic Sans MS" panose="030F0902030302020204" pitchFamily="66" charset="0"/>
                <a:ea typeface="Times New Roman" panose="02020603050405020304" pitchFamily="18" charset="0"/>
                <a:cs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25 </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 what does it profit a man if he gains the whole world and loses or forfeits himself?</a:t>
            </a:r>
            <a:r>
              <a:rPr lang="en-AU" dirty="0">
                <a:latin typeface="Comic Sans MS" panose="030F0902030302020204" pitchFamily="66" charset="0"/>
                <a:ea typeface="Times New Roman" panose="02020603050405020304" pitchFamily="18" charset="0"/>
                <a:cs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26 </a:t>
            </a:r>
            <a:r>
              <a:rPr lang="en-AU"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 whoever is ashamed of me and of my words, of him will the Son of Man be ashamed when he comes in his glory and the glory of the Father and of the holy angels.</a:t>
            </a:r>
            <a:r>
              <a:rPr lang="en-AU" dirty="0"/>
              <a:t> </a:t>
            </a:r>
            <a:endParaRPr lang="en-AU" dirty="0">
              <a:latin typeface="Comic Sans MS" panose="030F0902030302020204" pitchFamily="66" charset="0"/>
            </a:endParaRPr>
          </a:p>
        </p:txBody>
      </p:sp>
      <p:sp>
        <p:nvSpPr>
          <p:cNvPr id="19" name="TextBox 18">
            <a:extLst>
              <a:ext uri="{FF2B5EF4-FFF2-40B4-BE49-F238E27FC236}">
                <a16:creationId xmlns:a16="http://schemas.microsoft.com/office/drawing/2014/main" id="{4D768FA9-5251-A9BD-2E0E-AAFB09CFF8A8}"/>
              </a:ext>
            </a:extLst>
          </p:cNvPr>
          <p:cNvSpPr txBox="1"/>
          <p:nvPr/>
        </p:nvSpPr>
        <p:spPr>
          <a:xfrm>
            <a:off x="0" y="481236"/>
            <a:ext cx="9144000" cy="923330"/>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said:  If you’re ashamed of me and my words, I will be ashamed of you</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To be ashamed  =  to distance ourselves from it;  or to keep our allegiance hidden</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Persecutions and mocking causes some to be ashamed.</a:t>
            </a:r>
          </a:p>
        </p:txBody>
      </p:sp>
      <p:sp>
        <p:nvSpPr>
          <p:cNvPr id="5" name="TextBox 4">
            <a:extLst>
              <a:ext uri="{FF2B5EF4-FFF2-40B4-BE49-F238E27FC236}">
                <a16:creationId xmlns:a16="http://schemas.microsoft.com/office/drawing/2014/main" id="{D4403641-CB0E-C908-7B34-8ED138E1548C}"/>
              </a:ext>
            </a:extLst>
          </p:cNvPr>
          <p:cNvSpPr txBox="1"/>
          <p:nvPr/>
        </p:nvSpPr>
        <p:spPr>
          <a:xfrm>
            <a:off x="22608" y="1340030"/>
            <a:ext cx="9121392" cy="461665"/>
          </a:xfrm>
          <a:prstGeom prst="rect">
            <a:avLst/>
          </a:prstGeom>
          <a:noFill/>
          <a:ln>
            <a:noFill/>
          </a:ln>
        </p:spPr>
        <p:txBody>
          <a:bodyPr wrap="square" rtlCol="0">
            <a:spAutoFit/>
          </a:bodyPr>
          <a:lstStyle/>
          <a:p>
            <a:pPr marL="317500" indent="-317500"/>
            <a:r>
              <a:rPr lang="en-AU" sz="2400" dirty="0">
                <a:solidFill>
                  <a:srgbClr val="FFFF00"/>
                </a:solidFill>
                <a:latin typeface="Times New Roman" panose="02020603050405020304" pitchFamily="18" charset="0"/>
                <a:cs typeface="Times New Roman" panose="02020603050405020304" pitchFamily="18" charset="0"/>
              </a:rPr>
              <a:t>Persecution and Suffering is </a:t>
            </a:r>
            <a:r>
              <a:rPr lang="en-AU" sz="2400" b="1" dirty="0">
                <a:solidFill>
                  <a:srgbClr val="FFFF00"/>
                </a:solidFill>
                <a:latin typeface="Times New Roman" panose="02020603050405020304" pitchFamily="18" charset="0"/>
                <a:cs typeface="Times New Roman" panose="02020603050405020304" pitchFamily="18" charset="0"/>
              </a:rPr>
              <a:t>normal</a:t>
            </a:r>
            <a:r>
              <a:rPr lang="en-AU" sz="2400" dirty="0">
                <a:solidFill>
                  <a:srgbClr val="FFFF00"/>
                </a:solidFill>
                <a:latin typeface="Times New Roman" panose="02020603050405020304" pitchFamily="18" charset="0"/>
                <a:cs typeface="Times New Roman" panose="02020603050405020304" pitchFamily="18" charset="0"/>
              </a:rPr>
              <a:t> for disciples of Jesus</a:t>
            </a:r>
          </a:p>
        </p:txBody>
      </p:sp>
    </p:spTree>
    <p:extLst>
      <p:ext uri="{BB962C8B-B14F-4D97-AF65-F5344CB8AC3E}">
        <p14:creationId xmlns:p14="http://schemas.microsoft.com/office/powerpoint/2010/main" val="3820178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19" grpId="0" uiExpand="1" build="p"/>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3355"/>
            <a:ext cx="9121392" cy="553998"/>
          </a:xfrm>
          <a:prstGeom prst="rect">
            <a:avLst/>
          </a:prstGeom>
          <a:noFill/>
          <a:ln>
            <a:noFill/>
          </a:ln>
        </p:spPr>
        <p:txBody>
          <a:bodyPr wrap="square" rtlCol="0">
            <a:spAutoFit/>
          </a:bodyPr>
          <a:lstStyle/>
          <a:p>
            <a:pPr marL="317500" indent="-317500" algn="ctr"/>
            <a:r>
              <a:rPr lang="en-AU" sz="3000" dirty="0">
                <a:solidFill>
                  <a:srgbClr val="FFFF00"/>
                </a:solidFill>
                <a:latin typeface="Times New Roman" panose="02020603050405020304" pitchFamily="18" charset="0"/>
                <a:cs typeface="Times New Roman" panose="02020603050405020304" pitchFamily="18" charset="0"/>
              </a:rPr>
              <a:t>Not Ashamed:     </a:t>
            </a:r>
            <a:r>
              <a:rPr lang="en-AU" sz="2400" dirty="0">
                <a:solidFill>
                  <a:srgbClr val="FFFF00"/>
                </a:solidFill>
                <a:latin typeface="Times New Roman" panose="02020603050405020304" pitchFamily="18" charset="0"/>
                <a:cs typeface="Times New Roman" panose="02020603050405020304" pitchFamily="18" charset="0"/>
              </a:rPr>
              <a:t>of Jesus;   Testimony;   Persecution;   Word of God</a:t>
            </a:r>
          </a:p>
        </p:txBody>
      </p:sp>
      <p:sp>
        <p:nvSpPr>
          <p:cNvPr id="26" name="TextBox 25">
            <a:extLst>
              <a:ext uri="{FF2B5EF4-FFF2-40B4-BE49-F238E27FC236}">
                <a16:creationId xmlns:a16="http://schemas.microsoft.com/office/drawing/2014/main" id="{E3B49DDF-8E4F-11EB-477A-B53CC1E872FF}"/>
              </a:ext>
            </a:extLst>
          </p:cNvPr>
          <p:cNvSpPr txBox="1"/>
          <p:nvPr/>
        </p:nvSpPr>
        <p:spPr>
          <a:xfrm>
            <a:off x="1691680" y="2653234"/>
            <a:ext cx="6228184" cy="646331"/>
          </a:xfrm>
          <a:prstGeom prst="rect">
            <a:avLst/>
          </a:prstGeom>
          <a:solidFill>
            <a:schemeClr val="bg1"/>
          </a:solidFill>
        </p:spPr>
        <p:txBody>
          <a:bodyPr wrap="square">
            <a:spAutoFit/>
          </a:bodyPr>
          <a:lstStyle/>
          <a:p>
            <a:r>
              <a:rPr lang="en-AU" dirty="0">
                <a:latin typeface="Comic Sans MS" panose="030F0902030302020204" pitchFamily="66" charset="0"/>
                <a:ea typeface="Times New Roman" panose="02020603050405020304" pitchFamily="18" charset="0"/>
                <a:cs typeface="Times New Roman" panose="02020603050405020304" pitchFamily="18" charset="0"/>
              </a:rPr>
              <a:t>... our Saviour Christ Jesus, who abolished death and brought life and immortality to light through the gospel,</a:t>
            </a:r>
            <a:r>
              <a:rPr lang="en-AU" dirty="0"/>
              <a:t> </a:t>
            </a:r>
            <a:endParaRPr lang="en-AU" dirty="0">
              <a:latin typeface="Comic Sans MS" panose="030F0902030302020204" pitchFamily="66" charset="0"/>
            </a:endParaRPr>
          </a:p>
        </p:txBody>
      </p:sp>
      <p:sp>
        <p:nvSpPr>
          <p:cNvPr id="19" name="TextBox 18">
            <a:extLst>
              <a:ext uri="{FF2B5EF4-FFF2-40B4-BE49-F238E27FC236}">
                <a16:creationId xmlns:a16="http://schemas.microsoft.com/office/drawing/2014/main" id="{4D768FA9-5251-A9BD-2E0E-AAFB09CFF8A8}"/>
              </a:ext>
            </a:extLst>
          </p:cNvPr>
          <p:cNvSpPr txBox="1"/>
          <p:nvPr/>
        </p:nvSpPr>
        <p:spPr>
          <a:xfrm>
            <a:off x="0" y="481236"/>
            <a:ext cx="9144000" cy="923330"/>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said:  If you’re ashamed of me and my words, I will be ashamed of you</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To be ashamed  =  to distance ourselves from it;  or to keep our allegiance hidden</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Persecutions and mocking causes some to be ashamed.</a:t>
            </a:r>
          </a:p>
        </p:txBody>
      </p:sp>
      <p:sp>
        <p:nvSpPr>
          <p:cNvPr id="5" name="TextBox 4">
            <a:extLst>
              <a:ext uri="{FF2B5EF4-FFF2-40B4-BE49-F238E27FC236}">
                <a16:creationId xmlns:a16="http://schemas.microsoft.com/office/drawing/2014/main" id="{D4403641-CB0E-C908-7B34-8ED138E1548C}"/>
              </a:ext>
            </a:extLst>
          </p:cNvPr>
          <p:cNvSpPr txBox="1"/>
          <p:nvPr/>
        </p:nvSpPr>
        <p:spPr>
          <a:xfrm>
            <a:off x="22608" y="1340030"/>
            <a:ext cx="9121392" cy="461665"/>
          </a:xfrm>
          <a:prstGeom prst="rect">
            <a:avLst/>
          </a:prstGeom>
          <a:noFill/>
          <a:ln>
            <a:noFill/>
          </a:ln>
        </p:spPr>
        <p:txBody>
          <a:bodyPr wrap="square" rtlCol="0">
            <a:spAutoFit/>
          </a:bodyPr>
          <a:lstStyle/>
          <a:p>
            <a:pPr marL="317500" indent="-317500"/>
            <a:r>
              <a:rPr lang="en-AU" sz="2400" dirty="0">
                <a:solidFill>
                  <a:srgbClr val="FFFF00"/>
                </a:solidFill>
                <a:latin typeface="Times New Roman" panose="02020603050405020304" pitchFamily="18" charset="0"/>
                <a:cs typeface="Times New Roman" panose="02020603050405020304" pitchFamily="18" charset="0"/>
              </a:rPr>
              <a:t>Persecution and Suffering is </a:t>
            </a:r>
            <a:r>
              <a:rPr lang="en-AU" sz="2400" b="1" dirty="0">
                <a:solidFill>
                  <a:srgbClr val="FFFF00"/>
                </a:solidFill>
                <a:latin typeface="Times New Roman" panose="02020603050405020304" pitchFamily="18" charset="0"/>
                <a:cs typeface="Times New Roman" panose="02020603050405020304" pitchFamily="18" charset="0"/>
              </a:rPr>
              <a:t>normal</a:t>
            </a:r>
            <a:r>
              <a:rPr lang="en-AU" sz="2400" dirty="0">
                <a:solidFill>
                  <a:srgbClr val="FFFF00"/>
                </a:solidFill>
                <a:latin typeface="Times New Roman" panose="02020603050405020304" pitchFamily="18" charset="0"/>
                <a:cs typeface="Times New Roman" panose="02020603050405020304" pitchFamily="18" charset="0"/>
              </a:rPr>
              <a:t> for disciples of Jesus</a:t>
            </a:r>
          </a:p>
        </p:txBody>
      </p:sp>
      <p:sp>
        <p:nvSpPr>
          <p:cNvPr id="6" name="TextBox 5">
            <a:extLst>
              <a:ext uri="{FF2B5EF4-FFF2-40B4-BE49-F238E27FC236}">
                <a16:creationId xmlns:a16="http://schemas.microsoft.com/office/drawing/2014/main" id="{A4AC6FE0-F006-00E2-B8B9-1A59086F630F}"/>
              </a:ext>
            </a:extLst>
          </p:cNvPr>
          <p:cNvSpPr txBox="1"/>
          <p:nvPr/>
        </p:nvSpPr>
        <p:spPr>
          <a:xfrm>
            <a:off x="11953" y="1724342"/>
            <a:ext cx="9144000"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Christian preachers and leaders &amp; prominent Christians usually suffer first</a:t>
            </a:r>
          </a:p>
        </p:txBody>
      </p:sp>
      <p:sp>
        <p:nvSpPr>
          <p:cNvPr id="7" name="TextBox 6">
            <a:extLst>
              <a:ext uri="{FF2B5EF4-FFF2-40B4-BE49-F238E27FC236}">
                <a16:creationId xmlns:a16="http://schemas.microsoft.com/office/drawing/2014/main" id="{8C6B102E-453A-8E40-334D-A76754EEE7A4}"/>
              </a:ext>
            </a:extLst>
          </p:cNvPr>
          <p:cNvSpPr txBox="1"/>
          <p:nvPr/>
        </p:nvSpPr>
        <p:spPr>
          <a:xfrm>
            <a:off x="22608" y="2001341"/>
            <a:ext cx="9144000"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Those who aren’t ashamed will give testimony even when the crowds are against us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Those who aren’t ashamed, will stand by other Christians who are persecuted for their faith</a:t>
            </a:r>
          </a:p>
        </p:txBody>
      </p:sp>
      <p:sp>
        <p:nvSpPr>
          <p:cNvPr id="8" name="TextBox 7">
            <a:extLst>
              <a:ext uri="{FF2B5EF4-FFF2-40B4-BE49-F238E27FC236}">
                <a16:creationId xmlns:a16="http://schemas.microsoft.com/office/drawing/2014/main" id="{11D6F8D3-EAA9-EF21-DEDC-A50DB72FC60B}"/>
              </a:ext>
            </a:extLst>
          </p:cNvPr>
          <p:cNvSpPr txBox="1"/>
          <p:nvPr/>
        </p:nvSpPr>
        <p:spPr>
          <a:xfrm>
            <a:off x="10655" y="3310188"/>
            <a:ext cx="9144000"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do not fear because our Saviour has abolished death and given immortality</a:t>
            </a:r>
          </a:p>
        </p:txBody>
      </p:sp>
      <p:sp>
        <p:nvSpPr>
          <p:cNvPr id="9" name="TextBox 8">
            <a:extLst>
              <a:ext uri="{FF2B5EF4-FFF2-40B4-BE49-F238E27FC236}">
                <a16:creationId xmlns:a16="http://schemas.microsoft.com/office/drawing/2014/main" id="{31BD053A-FC04-A563-01B4-8C0819454C5A}"/>
              </a:ext>
            </a:extLst>
          </p:cNvPr>
          <p:cNvSpPr txBox="1"/>
          <p:nvPr/>
        </p:nvSpPr>
        <p:spPr>
          <a:xfrm>
            <a:off x="1495001" y="3644914"/>
            <a:ext cx="6621542" cy="923330"/>
          </a:xfrm>
          <a:prstGeom prst="rect">
            <a:avLst/>
          </a:prstGeom>
          <a:solidFill>
            <a:schemeClr val="bg1"/>
          </a:solidFill>
        </p:spPr>
        <p:txBody>
          <a:bodyPr wrap="square">
            <a:spAutoFit/>
          </a:bodyPr>
          <a:lstStyle/>
          <a:p>
            <a:r>
              <a:rPr lang="en-AU" dirty="0">
                <a:latin typeface="Comic Sans MS" panose="030F0902030302020204" pitchFamily="66" charset="0"/>
                <a:ea typeface="Times New Roman" panose="02020603050405020304" pitchFamily="18" charset="0"/>
                <a:cs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12 </a:t>
            </a:r>
            <a:r>
              <a:rPr lang="en-AU" dirty="0">
                <a:latin typeface="Comic Sans MS" panose="030F0902030302020204" pitchFamily="66" charset="0"/>
                <a:ea typeface="Times New Roman" panose="02020603050405020304" pitchFamily="18" charset="0"/>
                <a:cs typeface="Times New Roman" panose="02020603050405020304" pitchFamily="18" charset="0"/>
              </a:rPr>
              <a:t>which is why I suffer as I do.  But I am not ashamed, for I know whom I have believed, and I am convinced that he is able to guard until that day what has been entrusted to me.</a:t>
            </a:r>
            <a:r>
              <a:rPr lang="en-AU" dirty="0"/>
              <a:t> </a:t>
            </a:r>
            <a:endParaRPr lang="en-AU" dirty="0">
              <a:latin typeface="Comic Sans MS" panose="030F0902030302020204" pitchFamily="66" charset="0"/>
            </a:endParaRPr>
          </a:p>
        </p:txBody>
      </p:sp>
      <p:sp>
        <p:nvSpPr>
          <p:cNvPr id="10" name="TextBox 9">
            <a:extLst>
              <a:ext uri="{FF2B5EF4-FFF2-40B4-BE49-F238E27FC236}">
                <a16:creationId xmlns:a16="http://schemas.microsoft.com/office/drawing/2014/main" id="{598436CC-C03E-A330-DC01-FE60A2C93B3F}"/>
              </a:ext>
            </a:extLst>
          </p:cNvPr>
          <p:cNvSpPr txBox="1"/>
          <p:nvPr/>
        </p:nvSpPr>
        <p:spPr>
          <a:xfrm>
            <a:off x="4678" y="4595129"/>
            <a:ext cx="9144000"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don’t only know the facts and the outcome –– We know a person – our Saviour Jesus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keeps us.  We keep the standard or “follow the pattern” of what the apostles taught</a:t>
            </a:r>
          </a:p>
        </p:txBody>
      </p:sp>
    </p:spTree>
    <p:extLst>
      <p:ext uri="{BB962C8B-B14F-4D97-AF65-F5344CB8AC3E}">
        <p14:creationId xmlns:p14="http://schemas.microsoft.com/office/powerpoint/2010/main" val="1116984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7" grpId="0"/>
      <p:bldP spid="8" grpId="0"/>
      <p:bldP spid="9" grpId="0" animBg="1"/>
      <p:bldP spid="10"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3355"/>
            <a:ext cx="9121392" cy="553998"/>
          </a:xfrm>
          <a:prstGeom prst="rect">
            <a:avLst/>
          </a:prstGeom>
          <a:noFill/>
          <a:ln>
            <a:noFill/>
          </a:ln>
        </p:spPr>
        <p:txBody>
          <a:bodyPr wrap="square" rtlCol="0">
            <a:spAutoFit/>
          </a:bodyPr>
          <a:lstStyle/>
          <a:p>
            <a:pPr marL="317500" indent="-317500" algn="ctr"/>
            <a:r>
              <a:rPr lang="en-AU" sz="3000" dirty="0">
                <a:solidFill>
                  <a:srgbClr val="FFFF00"/>
                </a:solidFill>
                <a:latin typeface="Times New Roman" panose="02020603050405020304" pitchFamily="18" charset="0"/>
                <a:cs typeface="Times New Roman" panose="02020603050405020304" pitchFamily="18" charset="0"/>
              </a:rPr>
              <a:t>Not Ashamed:     </a:t>
            </a:r>
            <a:r>
              <a:rPr lang="en-AU" sz="2400" dirty="0">
                <a:solidFill>
                  <a:srgbClr val="FFFF00"/>
                </a:solidFill>
                <a:latin typeface="Times New Roman" panose="02020603050405020304" pitchFamily="18" charset="0"/>
                <a:cs typeface="Times New Roman" panose="02020603050405020304" pitchFamily="18" charset="0"/>
              </a:rPr>
              <a:t>of Jesus;   Testimony;   Persecution;   Word of God</a:t>
            </a:r>
          </a:p>
        </p:txBody>
      </p:sp>
      <p:sp>
        <p:nvSpPr>
          <p:cNvPr id="26" name="TextBox 25">
            <a:extLst>
              <a:ext uri="{FF2B5EF4-FFF2-40B4-BE49-F238E27FC236}">
                <a16:creationId xmlns:a16="http://schemas.microsoft.com/office/drawing/2014/main" id="{E3B49DDF-8E4F-11EB-477A-B53CC1E872FF}"/>
              </a:ext>
            </a:extLst>
          </p:cNvPr>
          <p:cNvSpPr txBox="1"/>
          <p:nvPr/>
        </p:nvSpPr>
        <p:spPr>
          <a:xfrm>
            <a:off x="5792" y="3487592"/>
            <a:ext cx="9121392" cy="369332"/>
          </a:xfrm>
          <a:prstGeom prst="rect">
            <a:avLst/>
          </a:prstGeom>
          <a:solidFill>
            <a:schemeClr val="bg1"/>
          </a:solidFill>
        </p:spPr>
        <p:txBody>
          <a:bodyPr wrap="square">
            <a:spAutoFit/>
          </a:bodyPr>
          <a:lstStyle/>
          <a:p>
            <a:r>
              <a:rPr lang="en-AU" dirty="0">
                <a:latin typeface="Comic Sans MS" panose="030F0902030302020204" pitchFamily="66" charset="0"/>
                <a:ea typeface="Times New Roman" panose="02020603050405020304" pitchFamily="18" charset="0"/>
                <a:cs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14 </a:t>
            </a:r>
            <a:r>
              <a:rPr lang="en-AU" dirty="0">
                <a:latin typeface="Comic Sans MS" panose="030F0902030302020204" pitchFamily="66" charset="0"/>
                <a:ea typeface="Times New Roman" panose="02020603050405020304" pitchFamily="18" charset="0"/>
                <a:cs typeface="Times New Roman" panose="02020603050405020304" pitchFamily="18" charset="0"/>
              </a:rPr>
              <a:t>By the Holy Spirit who dwells within us, guard the good deposit entrusted to you.</a:t>
            </a:r>
            <a:r>
              <a:rPr lang="en-AU" dirty="0"/>
              <a:t>  </a:t>
            </a:r>
            <a:endParaRPr lang="en-AU" dirty="0">
              <a:latin typeface="Comic Sans MS" panose="030F0902030302020204" pitchFamily="66" charset="0"/>
            </a:endParaRPr>
          </a:p>
        </p:txBody>
      </p:sp>
      <p:sp>
        <p:nvSpPr>
          <p:cNvPr id="19" name="TextBox 18">
            <a:extLst>
              <a:ext uri="{FF2B5EF4-FFF2-40B4-BE49-F238E27FC236}">
                <a16:creationId xmlns:a16="http://schemas.microsoft.com/office/drawing/2014/main" id="{4D768FA9-5251-A9BD-2E0E-AAFB09CFF8A8}"/>
              </a:ext>
            </a:extLst>
          </p:cNvPr>
          <p:cNvSpPr txBox="1"/>
          <p:nvPr/>
        </p:nvSpPr>
        <p:spPr>
          <a:xfrm>
            <a:off x="0" y="481236"/>
            <a:ext cx="9144000" cy="923330"/>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said:  If you’re ashamed of me and my words, I will be ashamed of you</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To be ashamed  =  to distance ourselves from it;  or to keep our allegiance hidden</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Persecutions and mocking causes some to be ashamed.</a:t>
            </a:r>
          </a:p>
        </p:txBody>
      </p:sp>
      <p:sp>
        <p:nvSpPr>
          <p:cNvPr id="5" name="TextBox 4">
            <a:extLst>
              <a:ext uri="{FF2B5EF4-FFF2-40B4-BE49-F238E27FC236}">
                <a16:creationId xmlns:a16="http://schemas.microsoft.com/office/drawing/2014/main" id="{D4403641-CB0E-C908-7B34-8ED138E1548C}"/>
              </a:ext>
            </a:extLst>
          </p:cNvPr>
          <p:cNvSpPr txBox="1"/>
          <p:nvPr/>
        </p:nvSpPr>
        <p:spPr>
          <a:xfrm>
            <a:off x="22608" y="1340030"/>
            <a:ext cx="9121392" cy="461665"/>
          </a:xfrm>
          <a:prstGeom prst="rect">
            <a:avLst/>
          </a:prstGeom>
          <a:noFill/>
          <a:ln>
            <a:noFill/>
          </a:ln>
        </p:spPr>
        <p:txBody>
          <a:bodyPr wrap="square" rtlCol="0">
            <a:spAutoFit/>
          </a:bodyPr>
          <a:lstStyle/>
          <a:p>
            <a:pPr marL="317500" indent="-317500"/>
            <a:r>
              <a:rPr lang="en-AU" sz="2400" dirty="0">
                <a:solidFill>
                  <a:srgbClr val="FFFF00"/>
                </a:solidFill>
                <a:latin typeface="Times New Roman" panose="02020603050405020304" pitchFamily="18" charset="0"/>
                <a:cs typeface="Times New Roman" panose="02020603050405020304" pitchFamily="18" charset="0"/>
              </a:rPr>
              <a:t>Persecution and Suffering is </a:t>
            </a:r>
            <a:r>
              <a:rPr lang="en-AU" sz="2400" b="1" dirty="0">
                <a:solidFill>
                  <a:srgbClr val="FFFF00"/>
                </a:solidFill>
                <a:latin typeface="Times New Roman" panose="02020603050405020304" pitchFamily="18" charset="0"/>
                <a:cs typeface="Times New Roman" panose="02020603050405020304" pitchFamily="18" charset="0"/>
              </a:rPr>
              <a:t>normal</a:t>
            </a:r>
            <a:r>
              <a:rPr lang="en-AU" sz="2400" dirty="0">
                <a:solidFill>
                  <a:srgbClr val="FFFF00"/>
                </a:solidFill>
                <a:latin typeface="Times New Roman" panose="02020603050405020304" pitchFamily="18" charset="0"/>
                <a:cs typeface="Times New Roman" panose="02020603050405020304" pitchFamily="18" charset="0"/>
              </a:rPr>
              <a:t> for disciples of Jesus</a:t>
            </a:r>
          </a:p>
        </p:txBody>
      </p:sp>
      <p:sp>
        <p:nvSpPr>
          <p:cNvPr id="6" name="TextBox 5">
            <a:extLst>
              <a:ext uri="{FF2B5EF4-FFF2-40B4-BE49-F238E27FC236}">
                <a16:creationId xmlns:a16="http://schemas.microsoft.com/office/drawing/2014/main" id="{A4AC6FE0-F006-00E2-B8B9-1A59086F630F}"/>
              </a:ext>
            </a:extLst>
          </p:cNvPr>
          <p:cNvSpPr txBox="1"/>
          <p:nvPr/>
        </p:nvSpPr>
        <p:spPr>
          <a:xfrm>
            <a:off x="11953" y="1724342"/>
            <a:ext cx="9144000"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Christian preachers and leaders &amp; prominent Christians usually suffer first</a:t>
            </a:r>
          </a:p>
        </p:txBody>
      </p:sp>
      <p:sp>
        <p:nvSpPr>
          <p:cNvPr id="7" name="TextBox 6">
            <a:extLst>
              <a:ext uri="{FF2B5EF4-FFF2-40B4-BE49-F238E27FC236}">
                <a16:creationId xmlns:a16="http://schemas.microsoft.com/office/drawing/2014/main" id="{8C6B102E-453A-8E40-334D-A76754EEE7A4}"/>
              </a:ext>
            </a:extLst>
          </p:cNvPr>
          <p:cNvSpPr txBox="1"/>
          <p:nvPr/>
        </p:nvSpPr>
        <p:spPr>
          <a:xfrm>
            <a:off x="22608" y="2001341"/>
            <a:ext cx="9144000"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Those who aren’t ashamed will give testimony even when the crowds are against us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Those who aren’t ashamed, will stand by other Christians who are persecuted for their faith</a:t>
            </a:r>
          </a:p>
        </p:txBody>
      </p:sp>
      <p:sp>
        <p:nvSpPr>
          <p:cNvPr id="8" name="TextBox 7">
            <a:extLst>
              <a:ext uri="{FF2B5EF4-FFF2-40B4-BE49-F238E27FC236}">
                <a16:creationId xmlns:a16="http://schemas.microsoft.com/office/drawing/2014/main" id="{11D6F8D3-EAA9-EF21-DEDC-A50DB72FC60B}"/>
              </a:ext>
            </a:extLst>
          </p:cNvPr>
          <p:cNvSpPr txBox="1"/>
          <p:nvPr/>
        </p:nvSpPr>
        <p:spPr>
          <a:xfrm>
            <a:off x="0" y="2628571"/>
            <a:ext cx="9144000"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do not fear because our Saviour has abolished death and given immortality</a:t>
            </a:r>
          </a:p>
        </p:txBody>
      </p:sp>
      <p:sp>
        <p:nvSpPr>
          <p:cNvPr id="10" name="TextBox 9">
            <a:extLst>
              <a:ext uri="{FF2B5EF4-FFF2-40B4-BE49-F238E27FC236}">
                <a16:creationId xmlns:a16="http://schemas.microsoft.com/office/drawing/2014/main" id="{598436CC-C03E-A330-DC01-FE60A2C93B3F}"/>
              </a:ext>
            </a:extLst>
          </p:cNvPr>
          <p:cNvSpPr txBox="1"/>
          <p:nvPr/>
        </p:nvSpPr>
        <p:spPr>
          <a:xfrm>
            <a:off x="11953" y="2886469"/>
            <a:ext cx="9144000"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don’t only know the facts and the outcome –– We know a person – our Saviour Jesus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keeps us.  We keep the standard or “follow the pattern” of what the apostles taught</a:t>
            </a:r>
          </a:p>
        </p:txBody>
      </p:sp>
      <p:sp>
        <p:nvSpPr>
          <p:cNvPr id="11" name="TextBox 10">
            <a:extLst>
              <a:ext uri="{FF2B5EF4-FFF2-40B4-BE49-F238E27FC236}">
                <a16:creationId xmlns:a16="http://schemas.microsoft.com/office/drawing/2014/main" id="{A8EEF111-908C-5C95-14C1-F7854571D5FF}"/>
              </a:ext>
            </a:extLst>
          </p:cNvPr>
          <p:cNvSpPr txBox="1"/>
          <p:nvPr/>
        </p:nvSpPr>
        <p:spPr>
          <a:xfrm>
            <a:off x="971600" y="4498907"/>
            <a:ext cx="6335688" cy="923330"/>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has deposited His word into us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Guard this word – keep it true ––  Keep </a:t>
            </a:r>
            <a:r>
              <a:rPr lang="en-AU" b="1" u="sng" dirty="0">
                <a:solidFill>
                  <a:schemeClr val="bg1"/>
                </a:solidFill>
                <a:latin typeface="Times New Roman" panose="02020603050405020304" pitchFamily="18" charset="0"/>
                <a:cs typeface="Times New Roman" panose="02020603050405020304" pitchFamily="18" charset="0"/>
              </a:rPr>
              <a:t>the</a:t>
            </a:r>
            <a:r>
              <a:rPr lang="en-AU" dirty="0">
                <a:solidFill>
                  <a:schemeClr val="bg1"/>
                </a:solidFill>
                <a:latin typeface="Times New Roman" panose="02020603050405020304" pitchFamily="18" charset="0"/>
                <a:cs typeface="Times New Roman" panose="02020603050405020304" pitchFamily="18" charset="0"/>
              </a:rPr>
              <a:t> Faith</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share this word – the testimony and teaching of Christ</a:t>
            </a:r>
          </a:p>
        </p:txBody>
      </p:sp>
      <p:sp>
        <p:nvSpPr>
          <p:cNvPr id="12" name="TextBox 11">
            <a:extLst>
              <a:ext uri="{FF2B5EF4-FFF2-40B4-BE49-F238E27FC236}">
                <a16:creationId xmlns:a16="http://schemas.microsoft.com/office/drawing/2014/main" id="{367AEA77-762D-F35B-09E7-45D0376122AE}"/>
              </a:ext>
            </a:extLst>
          </p:cNvPr>
          <p:cNvSpPr txBox="1"/>
          <p:nvPr/>
        </p:nvSpPr>
        <p:spPr>
          <a:xfrm>
            <a:off x="107504" y="3944909"/>
            <a:ext cx="2375902" cy="553998"/>
          </a:xfrm>
          <a:prstGeom prst="rect">
            <a:avLst/>
          </a:prstGeom>
          <a:noFill/>
          <a:ln>
            <a:noFill/>
          </a:ln>
        </p:spPr>
        <p:txBody>
          <a:bodyPr wrap="square" rtlCol="0">
            <a:spAutoFit/>
          </a:bodyPr>
          <a:lstStyle/>
          <a:p>
            <a:pPr marL="317500" indent="-317500"/>
            <a:r>
              <a:rPr lang="en-AU" sz="3000" dirty="0">
                <a:solidFill>
                  <a:srgbClr val="FFFF00"/>
                </a:solidFill>
                <a:latin typeface="Times New Roman" panose="02020603050405020304" pitchFamily="18" charset="0"/>
                <a:cs typeface="Times New Roman" panose="02020603050405020304" pitchFamily="18" charset="0"/>
              </a:rPr>
              <a:t>Not Ashamed</a:t>
            </a:r>
            <a:endParaRPr lang="en-AU" sz="2400"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8971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P spid="12"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150245</TotalTime>
  <Words>917</Words>
  <Application>Microsoft Macintosh PowerPoint</Application>
  <PresentationFormat>On-screen Show (16:10)</PresentationFormat>
  <Paragraphs>50</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2424</cp:revision>
  <cp:lastPrinted>2022-08-04T07:02:28Z</cp:lastPrinted>
  <dcterms:created xsi:type="dcterms:W3CDTF">2016-11-04T06:28:01Z</dcterms:created>
  <dcterms:modified xsi:type="dcterms:W3CDTF">2022-08-04T07:05:46Z</dcterms:modified>
</cp:coreProperties>
</file>